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9C34"/>
    <a:srgbClr val="B193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2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D:\FengDan\DataScience\interview\hdb_resale_flat_prices_data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D:\FengDan\DataScience\interview\hdb_resale_flat_prices_data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D:\FengDan\DataScience\interview\hdb_resale_flat_prices_data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D:\FengDan\DataScience\interview\hdb_resale_flat_prices_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400" dirty="0"/>
              <a:t>Overall </a:t>
            </a:r>
            <a:r>
              <a:rPr lang="en-SG" sz="2400" dirty="0"/>
              <a:t>HDB</a:t>
            </a:r>
            <a:r>
              <a:rPr lang="en-SG" sz="2400" baseline="0" dirty="0"/>
              <a:t> resale price increase</a:t>
            </a:r>
            <a:r>
              <a:rPr lang="en-SG" sz="3200" b="1" baseline="0" dirty="0"/>
              <a:t> </a:t>
            </a:r>
            <a:r>
              <a:rPr lang="en-SG" sz="2800" b="1" baseline="0" dirty="0"/>
              <a:t>400%</a:t>
            </a:r>
            <a:r>
              <a:rPr lang="en-SG" sz="2800" baseline="0" dirty="0"/>
              <a:t> </a:t>
            </a:r>
            <a:endParaRPr lang="en-SG" sz="28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1.8863878683520019E-2"/>
          <c:y val="0.12586050389910647"/>
          <c:w val="0.96227224263295996"/>
          <c:h val="0.85488558515023172"/>
        </c:manualLayout>
      </c:layout>
      <c:scatterChart>
        <c:scatterStyle val="lineMarker"/>
        <c:varyColors val="0"/>
        <c:ser>
          <c:idx val="1"/>
          <c:order val="0"/>
          <c:tx>
            <c:strRef>
              <c:f>[hdb_resale_flat_prices_data.xlsx]Sheet2!$B$1</c:f>
              <c:strCache>
                <c:ptCount val="1"/>
                <c:pt idx="0">
                  <c:v>Resale Price (MEDIAN)</c:v>
                </c:pt>
              </c:strCache>
            </c:strRef>
          </c:tx>
          <c:spPr>
            <a:ln w="34925">
              <a:solidFill>
                <a:schemeClr val="bg1">
                  <a:lumMod val="95000"/>
                </a:schemeClr>
              </a:solidFill>
            </a:ln>
          </c:spPr>
          <c:marker>
            <c:symbol val="none"/>
          </c:marker>
          <c:xVal>
            <c:numRef>
              <c:f>[hdb_resale_flat_prices_data.xlsx]Sheet2!$A$2:$A$31</c:f>
              <c:numCache>
                <c:formatCode>yyyy</c:formatCode>
                <c:ptCount val="30"/>
                <c:pt idx="0">
                  <c:v>32874</c:v>
                </c:pt>
                <c:pt idx="1">
                  <c:v>33239</c:v>
                </c:pt>
                <c:pt idx="2">
                  <c:v>33604</c:v>
                </c:pt>
                <c:pt idx="3">
                  <c:v>33970</c:v>
                </c:pt>
                <c:pt idx="4">
                  <c:v>34335</c:v>
                </c:pt>
                <c:pt idx="5">
                  <c:v>34700</c:v>
                </c:pt>
                <c:pt idx="6">
                  <c:v>35065</c:v>
                </c:pt>
                <c:pt idx="7">
                  <c:v>35431</c:v>
                </c:pt>
                <c:pt idx="8">
                  <c:v>35796</c:v>
                </c:pt>
                <c:pt idx="9">
                  <c:v>36161</c:v>
                </c:pt>
                <c:pt idx="10">
                  <c:v>36526</c:v>
                </c:pt>
                <c:pt idx="11">
                  <c:v>36892</c:v>
                </c:pt>
                <c:pt idx="12">
                  <c:v>37257</c:v>
                </c:pt>
                <c:pt idx="13">
                  <c:v>37622</c:v>
                </c:pt>
                <c:pt idx="14">
                  <c:v>37987</c:v>
                </c:pt>
                <c:pt idx="15">
                  <c:v>38353</c:v>
                </c:pt>
                <c:pt idx="16">
                  <c:v>38718</c:v>
                </c:pt>
                <c:pt idx="17">
                  <c:v>39083</c:v>
                </c:pt>
                <c:pt idx="18">
                  <c:v>39448</c:v>
                </c:pt>
                <c:pt idx="19">
                  <c:v>39814</c:v>
                </c:pt>
                <c:pt idx="20">
                  <c:v>40179</c:v>
                </c:pt>
                <c:pt idx="21">
                  <c:v>40544</c:v>
                </c:pt>
                <c:pt idx="22">
                  <c:v>40909</c:v>
                </c:pt>
                <c:pt idx="23">
                  <c:v>41275</c:v>
                </c:pt>
                <c:pt idx="24">
                  <c:v>41640</c:v>
                </c:pt>
                <c:pt idx="25">
                  <c:v>42005</c:v>
                </c:pt>
                <c:pt idx="26">
                  <c:v>42370</c:v>
                </c:pt>
                <c:pt idx="27">
                  <c:v>42736</c:v>
                </c:pt>
                <c:pt idx="28">
                  <c:v>43101</c:v>
                </c:pt>
                <c:pt idx="29">
                  <c:v>43466</c:v>
                </c:pt>
              </c:numCache>
            </c:numRef>
          </c:xVal>
          <c:yVal>
            <c:numRef>
              <c:f>[hdb_resale_flat_prices_data.xlsx]Sheet2!$B$2:$B$31</c:f>
              <c:numCache>
                <c:formatCode>General</c:formatCode>
                <c:ptCount val="30"/>
                <c:pt idx="0">
                  <c:v>52500</c:v>
                </c:pt>
                <c:pt idx="1">
                  <c:v>56900</c:v>
                </c:pt>
                <c:pt idx="2">
                  <c:v>64000</c:v>
                </c:pt>
                <c:pt idx="3">
                  <c:v>103000</c:v>
                </c:pt>
                <c:pt idx="4">
                  <c:v>152000</c:v>
                </c:pt>
                <c:pt idx="5">
                  <c:v>188000</c:v>
                </c:pt>
                <c:pt idx="6">
                  <c:v>248000</c:v>
                </c:pt>
                <c:pt idx="7">
                  <c:v>290000</c:v>
                </c:pt>
                <c:pt idx="8">
                  <c:v>240000</c:v>
                </c:pt>
                <c:pt idx="9">
                  <c:v>236000</c:v>
                </c:pt>
                <c:pt idx="10">
                  <c:v>239000</c:v>
                </c:pt>
                <c:pt idx="11">
                  <c:v>225000</c:v>
                </c:pt>
                <c:pt idx="12">
                  <c:v>215000</c:v>
                </c:pt>
                <c:pt idx="13">
                  <c:v>217000</c:v>
                </c:pt>
                <c:pt idx="14">
                  <c:v>223500</c:v>
                </c:pt>
                <c:pt idx="15">
                  <c:v>225000</c:v>
                </c:pt>
                <c:pt idx="16">
                  <c:v>228000</c:v>
                </c:pt>
                <c:pt idx="17">
                  <c:v>250000</c:v>
                </c:pt>
                <c:pt idx="18">
                  <c:v>305000</c:v>
                </c:pt>
                <c:pt idx="19">
                  <c:v>330000</c:v>
                </c:pt>
                <c:pt idx="20">
                  <c:v>365800</c:v>
                </c:pt>
                <c:pt idx="21">
                  <c:v>410000</c:v>
                </c:pt>
                <c:pt idx="22">
                  <c:v>445000</c:v>
                </c:pt>
                <c:pt idx="23">
                  <c:v>455000</c:v>
                </c:pt>
                <c:pt idx="24">
                  <c:v>420000</c:v>
                </c:pt>
                <c:pt idx="25">
                  <c:v>405000</c:v>
                </c:pt>
                <c:pt idx="26">
                  <c:v>410000</c:v>
                </c:pt>
                <c:pt idx="27">
                  <c:v>410000</c:v>
                </c:pt>
                <c:pt idx="28">
                  <c:v>408000</c:v>
                </c:pt>
                <c:pt idx="29">
                  <c:v>395000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B7F-4C54-9563-5237F221A328}"/>
            </c:ext>
          </c:extLst>
        </c:ser>
        <c:ser>
          <c:idx val="2"/>
          <c:order val="1"/>
          <c:tx>
            <c:v>90to97</c:v>
          </c:tx>
          <c:spPr>
            <a:ln w="44450">
              <a:solidFill>
                <a:schemeClr val="accent1">
                  <a:lumMod val="75000"/>
                </a:schemeClr>
              </a:solidFill>
            </a:ln>
          </c:spPr>
          <c:marker>
            <c:symbol val="none"/>
          </c:marker>
          <c:xVal>
            <c:numRef>
              <c:f>[hdb_resale_flat_prices_data.xlsx]Sheet2!$A$2:$A$9</c:f>
              <c:numCache>
                <c:formatCode>yyyy</c:formatCode>
                <c:ptCount val="8"/>
                <c:pt idx="0">
                  <c:v>32874</c:v>
                </c:pt>
                <c:pt idx="1">
                  <c:v>33239</c:v>
                </c:pt>
                <c:pt idx="2">
                  <c:v>33604</c:v>
                </c:pt>
                <c:pt idx="3">
                  <c:v>33970</c:v>
                </c:pt>
                <c:pt idx="4">
                  <c:v>34335</c:v>
                </c:pt>
                <c:pt idx="5">
                  <c:v>34700</c:v>
                </c:pt>
                <c:pt idx="6">
                  <c:v>35065</c:v>
                </c:pt>
                <c:pt idx="7">
                  <c:v>35431</c:v>
                </c:pt>
              </c:numCache>
            </c:numRef>
          </c:xVal>
          <c:yVal>
            <c:numRef>
              <c:f>[hdb_resale_flat_prices_data.xlsx]Sheet2!$B$2:$B$9</c:f>
              <c:numCache>
                <c:formatCode>General</c:formatCode>
                <c:ptCount val="8"/>
                <c:pt idx="0">
                  <c:v>52500</c:v>
                </c:pt>
                <c:pt idx="1">
                  <c:v>56900</c:v>
                </c:pt>
                <c:pt idx="2">
                  <c:v>64000</c:v>
                </c:pt>
                <c:pt idx="3">
                  <c:v>103000</c:v>
                </c:pt>
                <c:pt idx="4">
                  <c:v>152000</c:v>
                </c:pt>
                <c:pt idx="5">
                  <c:v>188000</c:v>
                </c:pt>
                <c:pt idx="6">
                  <c:v>248000</c:v>
                </c:pt>
                <c:pt idx="7">
                  <c:v>290000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B7F-4C54-9563-5237F221A3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9484384"/>
        <c:axId val="329485368"/>
      </c:scatterChart>
      <c:valAx>
        <c:axId val="329484384"/>
        <c:scaling>
          <c:orientation val="minMax"/>
          <c:min val="33239"/>
        </c:scaling>
        <c:delete val="1"/>
        <c:axPos val="b"/>
        <c:numFmt formatCode="yyyy" sourceLinked="1"/>
        <c:majorTickMark val="none"/>
        <c:minorTickMark val="none"/>
        <c:tickLblPos val="nextTo"/>
        <c:crossAx val="329485368"/>
        <c:crosses val="autoZero"/>
        <c:crossBetween val="midCat"/>
        <c:majorUnit val="600"/>
        <c:minorUnit val="200"/>
      </c:valAx>
      <c:valAx>
        <c:axId val="3294853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9484384"/>
        <c:crossesAt val="1990"/>
        <c:crossBetween val="midCat"/>
        <c:majorUnit val="5000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Affect</a:t>
            </a:r>
            <a:r>
              <a:rPr lang="en-US" sz="2400" baseline="0" dirty="0"/>
              <a:t> by Asian Financial Crisis, resale price drop </a:t>
            </a:r>
            <a:r>
              <a:rPr lang="en-US" sz="2800" b="1" baseline="0" dirty="0"/>
              <a:t>27% </a:t>
            </a:r>
            <a:endParaRPr lang="en-US" sz="2000" b="1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1.8863878683520019E-2"/>
          <c:y val="0.12586050389910647"/>
          <c:w val="0.96227224263295996"/>
          <c:h val="0.85488558515023172"/>
        </c:manualLayout>
      </c:layout>
      <c:scatterChart>
        <c:scatterStyle val="lineMarker"/>
        <c:varyColors val="0"/>
        <c:ser>
          <c:idx val="1"/>
          <c:order val="0"/>
          <c:tx>
            <c:strRef>
              <c:f>[hdb_resale_flat_prices_data.xlsx]Sheet2!$B$1</c:f>
              <c:strCache>
                <c:ptCount val="1"/>
                <c:pt idx="0">
                  <c:v>Resale Price (MEDIAN)</c:v>
                </c:pt>
              </c:strCache>
            </c:strRef>
          </c:tx>
          <c:spPr>
            <a:ln w="34925">
              <a:solidFill>
                <a:schemeClr val="bg1">
                  <a:lumMod val="95000"/>
                </a:schemeClr>
              </a:solidFill>
            </a:ln>
          </c:spPr>
          <c:marker>
            <c:symbol val="none"/>
          </c:marker>
          <c:xVal>
            <c:numRef>
              <c:f>[hdb_resale_flat_prices_data.xlsx]Sheet2!$A$2:$A$31</c:f>
              <c:numCache>
                <c:formatCode>yyyy</c:formatCode>
                <c:ptCount val="30"/>
                <c:pt idx="0">
                  <c:v>32874</c:v>
                </c:pt>
                <c:pt idx="1">
                  <c:v>33239</c:v>
                </c:pt>
                <c:pt idx="2">
                  <c:v>33604</c:v>
                </c:pt>
                <c:pt idx="3">
                  <c:v>33970</c:v>
                </c:pt>
                <c:pt idx="4">
                  <c:v>34335</c:v>
                </c:pt>
                <c:pt idx="5">
                  <c:v>34700</c:v>
                </c:pt>
                <c:pt idx="6">
                  <c:v>35065</c:v>
                </c:pt>
                <c:pt idx="7">
                  <c:v>35431</c:v>
                </c:pt>
                <c:pt idx="8">
                  <c:v>35796</c:v>
                </c:pt>
                <c:pt idx="9">
                  <c:v>36161</c:v>
                </c:pt>
                <c:pt idx="10">
                  <c:v>36526</c:v>
                </c:pt>
                <c:pt idx="11">
                  <c:v>36892</c:v>
                </c:pt>
                <c:pt idx="12">
                  <c:v>37257</c:v>
                </c:pt>
                <c:pt idx="13">
                  <c:v>37622</c:v>
                </c:pt>
                <c:pt idx="14">
                  <c:v>37987</c:v>
                </c:pt>
                <c:pt idx="15">
                  <c:v>38353</c:v>
                </c:pt>
                <c:pt idx="16">
                  <c:v>38718</c:v>
                </c:pt>
                <c:pt idx="17">
                  <c:v>39083</c:v>
                </c:pt>
                <c:pt idx="18">
                  <c:v>39448</c:v>
                </c:pt>
                <c:pt idx="19">
                  <c:v>39814</c:v>
                </c:pt>
                <c:pt idx="20">
                  <c:v>40179</c:v>
                </c:pt>
                <c:pt idx="21">
                  <c:v>40544</c:v>
                </c:pt>
                <c:pt idx="22">
                  <c:v>40909</c:v>
                </c:pt>
                <c:pt idx="23">
                  <c:v>41275</c:v>
                </c:pt>
                <c:pt idx="24">
                  <c:v>41640</c:v>
                </c:pt>
                <c:pt idx="25">
                  <c:v>42005</c:v>
                </c:pt>
                <c:pt idx="26">
                  <c:v>42370</c:v>
                </c:pt>
                <c:pt idx="27">
                  <c:v>42736</c:v>
                </c:pt>
                <c:pt idx="28">
                  <c:v>43101</c:v>
                </c:pt>
                <c:pt idx="29">
                  <c:v>43466</c:v>
                </c:pt>
              </c:numCache>
            </c:numRef>
          </c:xVal>
          <c:yVal>
            <c:numRef>
              <c:f>[hdb_resale_flat_prices_data.xlsx]Sheet2!$B$2:$B$31</c:f>
              <c:numCache>
                <c:formatCode>General</c:formatCode>
                <c:ptCount val="30"/>
                <c:pt idx="0">
                  <c:v>52500</c:v>
                </c:pt>
                <c:pt idx="1">
                  <c:v>56900</c:v>
                </c:pt>
                <c:pt idx="2">
                  <c:v>64000</c:v>
                </c:pt>
                <c:pt idx="3">
                  <c:v>103000</c:v>
                </c:pt>
                <c:pt idx="4">
                  <c:v>152000</c:v>
                </c:pt>
                <c:pt idx="5">
                  <c:v>188000</c:v>
                </c:pt>
                <c:pt idx="6">
                  <c:v>248000</c:v>
                </c:pt>
                <c:pt idx="7">
                  <c:v>290000</c:v>
                </c:pt>
                <c:pt idx="8">
                  <c:v>240000</c:v>
                </c:pt>
                <c:pt idx="9">
                  <c:v>236000</c:v>
                </c:pt>
                <c:pt idx="10">
                  <c:v>239000</c:v>
                </c:pt>
                <c:pt idx="11">
                  <c:v>225000</c:v>
                </c:pt>
                <c:pt idx="12">
                  <c:v>215000</c:v>
                </c:pt>
                <c:pt idx="13">
                  <c:v>217000</c:v>
                </c:pt>
                <c:pt idx="14">
                  <c:v>223500</c:v>
                </c:pt>
                <c:pt idx="15">
                  <c:v>225000</c:v>
                </c:pt>
                <c:pt idx="16">
                  <c:v>228000</c:v>
                </c:pt>
                <c:pt idx="17">
                  <c:v>250000</c:v>
                </c:pt>
                <c:pt idx="18">
                  <c:v>305000</c:v>
                </c:pt>
                <c:pt idx="19">
                  <c:v>330000</c:v>
                </c:pt>
                <c:pt idx="20">
                  <c:v>365800</c:v>
                </c:pt>
                <c:pt idx="21">
                  <c:v>410000</c:v>
                </c:pt>
                <c:pt idx="22">
                  <c:v>445000</c:v>
                </c:pt>
                <c:pt idx="23">
                  <c:v>455000</c:v>
                </c:pt>
                <c:pt idx="24">
                  <c:v>420000</c:v>
                </c:pt>
                <c:pt idx="25">
                  <c:v>405000</c:v>
                </c:pt>
                <c:pt idx="26">
                  <c:v>410000</c:v>
                </c:pt>
                <c:pt idx="27">
                  <c:v>410000</c:v>
                </c:pt>
                <c:pt idx="28">
                  <c:v>408000</c:v>
                </c:pt>
                <c:pt idx="29">
                  <c:v>395000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93F-4D35-989D-E84E2D706881}"/>
            </c:ext>
          </c:extLst>
        </c:ser>
        <c:ser>
          <c:idx val="0"/>
          <c:order val="1"/>
          <c:tx>
            <c:v>97TO06</c:v>
          </c:tx>
          <c:spPr>
            <a:ln w="44450"/>
          </c:spPr>
          <c:marker>
            <c:symbol val="none"/>
          </c:marker>
          <c:xVal>
            <c:numRef>
              <c:f>[hdb_resale_flat_prices_data.xlsx]Sheet2!$A$9:$A$18</c:f>
              <c:numCache>
                <c:formatCode>yyyy</c:formatCode>
                <c:ptCount val="10"/>
                <c:pt idx="0">
                  <c:v>35431</c:v>
                </c:pt>
                <c:pt idx="1">
                  <c:v>35796</c:v>
                </c:pt>
                <c:pt idx="2">
                  <c:v>36161</c:v>
                </c:pt>
                <c:pt idx="3">
                  <c:v>36526</c:v>
                </c:pt>
                <c:pt idx="4">
                  <c:v>36892</c:v>
                </c:pt>
                <c:pt idx="5">
                  <c:v>37257</c:v>
                </c:pt>
                <c:pt idx="6">
                  <c:v>37622</c:v>
                </c:pt>
                <c:pt idx="7">
                  <c:v>37987</c:v>
                </c:pt>
                <c:pt idx="8">
                  <c:v>38353</c:v>
                </c:pt>
                <c:pt idx="9">
                  <c:v>38718</c:v>
                </c:pt>
              </c:numCache>
            </c:numRef>
          </c:xVal>
          <c:yVal>
            <c:numRef>
              <c:f>[hdb_resale_flat_prices_data.xlsx]Sheet2!$B$9:$B$18</c:f>
              <c:numCache>
                <c:formatCode>General</c:formatCode>
                <c:ptCount val="10"/>
                <c:pt idx="0">
                  <c:v>290000</c:v>
                </c:pt>
                <c:pt idx="1">
                  <c:v>240000</c:v>
                </c:pt>
                <c:pt idx="2">
                  <c:v>236000</c:v>
                </c:pt>
                <c:pt idx="3">
                  <c:v>239000</c:v>
                </c:pt>
                <c:pt idx="4">
                  <c:v>225000</c:v>
                </c:pt>
                <c:pt idx="5">
                  <c:v>215000</c:v>
                </c:pt>
                <c:pt idx="6">
                  <c:v>217000</c:v>
                </c:pt>
                <c:pt idx="7">
                  <c:v>223500</c:v>
                </c:pt>
                <c:pt idx="8">
                  <c:v>225000</c:v>
                </c:pt>
                <c:pt idx="9">
                  <c:v>228000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93F-4D35-989D-E84E2D7068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9484384"/>
        <c:axId val="329485368"/>
      </c:scatterChart>
      <c:valAx>
        <c:axId val="329484384"/>
        <c:scaling>
          <c:orientation val="minMax"/>
          <c:min val="33239"/>
        </c:scaling>
        <c:delete val="1"/>
        <c:axPos val="b"/>
        <c:numFmt formatCode="yyyy" sourceLinked="1"/>
        <c:majorTickMark val="none"/>
        <c:minorTickMark val="none"/>
        <c:tickLblPos val="nextTo"/>
        <c:crossAx val="329485368"/>
        <c:crosses val="autoZero"/>
        <c:crossBetween val="midCat"/>
        <c:majorUnit val="600"/>
        <c:minorUnit val="200"/>
      </c:valAx>
      <c:valAx>
        <c:axId val="3294853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9484384"/>
        <c:crossesAt val="1990"/>
        <c:crossBetween val="midCat"/>
        <c:majorUnit val="5000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Affect</a:t>
            </a:r>
            <a:r>
              <a:rPr lang="en-US" sz="2400" baseline="0" dirty="0"/>
              <a:t> by immigration and new policies, HDB price </a:t>
            </a:r>
            <a:r>
              <a:rPr lang="en-US" sz="2800" b="1" baseline="0" dirty="0"/>
              <a:t>DOUBLED</a:t>
            </a:r>
            <a:endParaRPr lang="en-US" sz="2000" b="1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1.8863878683520019E-2"/>
          <c:y val="0.12586050389910647"/>
          <c:w val="0.96227224263295996"/>
          <c:h val="0.85488558515023172"/>
        </c:manualLayout>
      </c:layout>
      <c:scatterChart>
        <c:scatterStyle val="lineMarker"/>
        <c:varyColors val="0"/>
        <c:ser>
          <c:idx val="1"/>
          <c:order val="0"/>
          <c:tx>
            <c:strRef>
              <c:f>[hdb_resale_flat_prices_data.xlsx]Sheet2!$B$1</c:f>
              <c:strCache>
                <c:ptCount val="1"/>
                <c:pt idx="0">
                  <c:v>Resale Price (MEDIAN)</c:v>
                </c:pt>
              </c:strCache>
            </c:strRef>
          </c:tx>
          <c:spPr>
            <a:ln w="34925">
              <a:solidFill>
                <a:schemeClr val="bg1">
                  <a:lumMod val="95000"/>
                </a:schemeClr>
              </a:solidFill>
            </a:ln>
          </c:spPr>
          <c:marker>
            <c:symbol val="none"/>
          </c:marker>
          <c:xVal>
            <c:numRef>
              <c:f>[hdb_resale_flat_prices_data.xlsx]Sheet2!$A$2:$A$31</c:f>
              <c:numCache>
                <c:formatCode>yyyy</c:formatCode>
                <c:ptCount val="30"/>
                <c:pt idx="0">
                  <c:v>32874</c:v>
                </c:pt>
                <c:pt idx="1">
                  <c:v>33239</c:v>
                </c:pt>
                <c:pt idx="2">
                  <c:v>33604</c:v>
                </c:pt>
                <c:pt idx="3">
                  <c:v>33970</c:v>
                </c:pt>
                <c:pt idx="4">
                  <c:v>34335</c:v>
                </c:pt>
                <c:pt idx="5">
                  <c:v>34700</c:v>
                </c:pt>
                <c:pt idx="6">
                  <c:v>35065</c:v>
                </c:pt>
                <c:pt idx="7">
                  <c:v>35431</c:v>
                </c:pt>
                <c:pt idx="8">
                  <c:v>35796</c:v>
                </c:pt>
                <c:pt idx="9">
                  <c:v>36161</c:v>
                </c:pt>
                <c:pt idx="10">
                  <c:v>36526</c:v>
                </c:pt>
                <c:pt idx="11">
                  <c:v>36892</c:v>
                </c:pt>
                <c:pt idx="12">
                  <c:v>37257</c:v>
                </c:pt>
                <c:pt idx="13">
                  <c:v>37622</c:v>
                </c:pt>
                <c:pt idx="14">
                  <c:v>37987</c:v>
                </c:pt>
                <c:pt idx="15">
                  <c:v>38353</c:v>
                </c:pt>
                <c:pt idx="16">
                  <c:v>38718</c:v>
                </c:pt>
                <c:pt idx="17">
                  <c:v>39083</c:v>
                </c:pt>
                <c:pt idx="18">
                  <c:v>39448</c:v>
                </c:pt>
                <c:pt idx="19">
                  <c:v>39814</c:v>
                </c:pt>
                <c:pt idx="20">
                  <c:v>40179</c:v>
                </c:pt>
                <c:pt idx="21">
                  <c:v>40544</c:v>
                </c:pt>
                <c:pt idx="22">
                  <c:v>40909</c:v>
                </c:pt>
                <c:pt idx="23">
                  <c:v>41275</c:v>
                </c:pt>
                <c:pt idx="24">
                  <c:v>41640</c:v>
                </c:pt>
                <c:pt idx="25">
                  <c:v>42005</c:v>
                </c:pt>
                <c:pt idx="26">
                  <c:v>42370</c:v>
                </c:pt>
                <c:pt idx="27">
                  <c:v>42736</c:v>
                </c:pt>
                <c:pt idx="28">
                  <c:v>43101</c:v>
                </c:pt>
                <c:pt idx="29">
                  <c:v>43466</c:v>
                </c:pt>
              </c:numCache>
            </c:numRef>
          </c:xVal>
          <c:yVal>
            <c:numRef>
              <c:f>[hdb_resale_flat_prices_data.xlsx]Sheet2!$B$2:$B$31</c:f>
              <c:numCache>
                <c:formatCode>General</c:formatCode>
                <c:ptCount val="30"/>
                <c:pt idx="0">
                  <c:v>52500</c:v>
                </c:pt>
                <c:pt idx="1">
                  <c:v>56900</c:v>
                </c:pt>
                <c:pt idx="2">
                  <c:v>64000</c:v>
                </c:pt>
                <c:pt idx="3">
                  <c:v>103000</c:v>
                </c:pt>
                <c:pt idx="4">
                  <c:v>152000</c:v>
                </c:pt>
                <c:pt idx="5">
                  <c:v>188000</c:v>
                </c:pt>
                <c:pt idx="6">
                  <c:v>248000</c:v>
                </c:pt>
                <c:pt idx="7">
                  <c:v>290000</c:v>
                </c:pt>
                <c:pt idx="8">
                  <c:v>240000</c:v>
                </c:pt>
                <c:pt idx="9">
                  <c:v>236000</c:v>
                </c:pt>
                <c:pt idx="10">
                  <c:v>239000</c:v>
                </c:pt>
                <c:pt idx="11">
                  <c:v>225000</c:v>
                </c:pt>
                <c:pt idx="12">
                  <c:v>215000</c:v>
                </c:pt>
                <c:pt idx="13">
                  <c:v>217000</c:v>
                </c:pt>
                <c:pt idx="14">
                  <c:v>223500</c:v>
                </c:pt>
                <c:pt idx="15">
                  <c:v>225000</c:v>
                </c:pt>
                <c:pt idx="16">
                  <c:v>228000</c:v>
                </c:pt>
                <c:pt idx="17">
                  <c:v>250000</c:v>
                </c:pt>
                <c:pt idx="18">
                  <c:v>305000</c:v>
                </c:pt>
                <c:pt idx="19">
                  <c:v>330000</c:v>
                </c:pt>
                <c:pt idx="20">
                  <c:v>365800</c:v>
                </c:pt>
                <c:pt idx="21">
                  <c:v>410000</c:v>
                </c:pt>
                <c:pt idx="22">
                  <c:v>445000</c:v>
                </c:pt>
                <c:pt idx="23">
                  <c:v>455000</c:v>
                </c:pt>
                <c:pt idx="24">
                  <c:v>420000</c:v>
                </c:pt>
                <c:pt idx="25">
                  <c:v>405000</c:v>
                </c:pt>
                <c:pt idx="26">
                  <c:v>410000</c:v>
                </c:pt>
                <c:pt idx="27">
                  <c:v>410000</c:v>
                </c:pt>
                <c:pt idx="28">
                  <c:v>408000</c:v>
                </c:pt>
                <c:pt idx="29">
                  <c:v>395000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10D-4253-9ECB-3BEE1CE83D27}"/>
            </c:ext>
          </c:extLst>
        </c:ser>
        <c:ser>
          <c:idx val="0"/>
          <c:order val="1"/>
          <c:tx>
            <c:v>06to13</c:v>
          </c:tx>
          <c:spPr>
            <a:ln w="44450"/>
          </c:spPr>
          <c:marker>
            <c:symbol val="none"/>
          </c:marker>
          <c:xVal>
            <c:numRef>
              <c:f>[hdb_resale_flat_prices_data.xlsx]Sheet2!$A$18:$A$25</c:f>
              <c:numCache>
                <c:formatCode>yyyy</c:formatCode>
                <c:ptCount val="8"/>
                <c:pt idx="0">
                  <c:v>38718</c:v>
                </c:pt>
                <c:pt idx="1">
                  <c:v>39083</c:v>
                </c:pt>
                <c:pt idx="2">
                  <c:v>39448</c:v>
                </c:pt>
                <c:pt idx="3">
                  <c:v>39814</c:v>
                </c:pt>
                <c:pt idx="4">
                  <c:v>40179</c:v>
                </c:pt>
                <c:pt idx="5">
                  <c:v>40544</c:v>
                </c:pt>
                <c:pt idx="6">
                  <c:v>40909</c:v>
                </c:pt>
                <c:pt idx="7">
                  <c:v>41275</c:v>
                </c:pt>
              </c:numCache>
            </c:numRef>
          </c:xVal>
          <c:yVal>
            <c:numRef>
              <c:f>[hdb_resale_flat_prices_data.xlsx]Sheet2!$B$18:$B$25</c:f>
              <c:numCache>
                <c:formatCode>General</c:formatCode>
                <c:ptCount val="8"/>
                <c:pt idx="0">
                  <c:v>228000</c:v>
                </c:pt>
                <c:pt idx="1">
                  <c:v>250000</c:v>
                </c:pt>
                <c:pt idx="2">
                  <c:v>305000</c:v>
                </c:pt>
                <c:pt idx="3">
                  <c:v>330000</c:v>
                </c:pt>
                <c:pt idx="4">
                  <c:v>365800</c:v>
                </c:pt>
                <c:pt idx="5">
                  <c:v>410000</c:v>
                </c:pt>
                <c:pt idx="6">
                  <c:v>445000</c:v>
                </c:pt>
                <c:pt idx="7">
                  <c:v>455000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10D-4253-9ECB-3BEE1CE83D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9484384"/>
        <c:axId val="329485368"/>
      </c:scatterChart>
      <c:valAx>
        <c:axId val="329484384"/>
        <c:scaling>
          <c:orientation val="minMax"/>
          <c:min val="33239"/>
        </c:scaling>
        <c:delete val="1"/>
        <c:axPos val="b"/>
        <c:numFmt formatCode="yyyy" sourceLinked="1"/>
        <c:majorTickMark val="none"/>
        <c:minorTickMark val="none"/>
        <c:tickLblPos val="nextTo"/>
        <c:crossAx val="329485368"/>
        <c:crosses val="autoZero"/>
        <c:crossBetween val="midCat"/>
        <c:majorUnit val="600"/>
        <c:minorUnit val="200"/>
      </c:valAx>
      <c:valAx>
        <c:axId val="3294853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9484384"/>
        <c:crossesAt val="1990"/>
        <c:crossBetween val="midCat"/>
        <c:majorUnit val="5000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After series cooling</a:t>
            </a:r>
            <a:r>
              <a:rPr lang="en-US" sz="2400" baseline="0" dirty="0"/>
              <a:t> measures, HDB price decrease </a:t>
            </a:r>
            <a:r>
              <a:rPr lang="en-US" sz="2800" b="1" baseline="0" dirty="0"/>
              <a:t>15%</a:t>
            </a:r>
            <a:endParaRPr lang="en-US" sz="2000" b="1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1.8863878683520019E-2"/>
          <c:y val="0.12586050389910647"/>
          <c:w val="0.96227224263295996"/>
          <c:h val="0.85488558515023172"/>
        </c:manualLayout>
      </c:layout>
      <c:scatterChart>
        <c:scatterStyle val="lineMarker"/>
        <c:varyColors val="0"/>
        <c:ser>
          <c:idx val="1"/>
          <c:order val="0"/>
          <c:tx>
            <c:strRef>
              <c:f>[hdb_resale_flat_prices_data.xlsx]Sheet2!$B$1</c:f>
              <c:strCache>
                <c:ptCount val="1"/>
                <c:pt idx="0">
                  <c:v>Resale Price (MEDIAN)</c:v>
                </c:pt>
              </c:strCache>
            </c:strRef>
          </c:tx>
          <c:spPr>
            <a:ln w="34925">
              <a:solidFill>
                <a:schemeClr val="bg1">
                  <a:lumMod val="95000"/>
                </a:schemeClr>
              </a:solidFill>
            </a:ln>
          </c:spPr>
          <c:marker>
            <c:symbol val="none"/>
          </c:marker>
          <c:xVal>
            <c:numRef>
              <c:f>[hdb_resale_flat_prices_data.xlsx]Sheet2!$A$2:$A$31</c:f>
              <c:numCache>
                <c:formatCode>yyyy</c:formatCode>
                <c:ptCount val="30"/>
                <c:pt idx="0">
                  <c:v>32874</c:v>
                </c:pt>
                <c:pt idx="1">
                  <c:v>33239</c:v>
                </c:pt>
                <c:pt idx="2">
                  <c:v>33604</c:v>
                </c:pt>
                <c:pt idx="3">
                  <c:v>33970</c:v>
                </c:pt>
                <c:pt idx="4">
                  <c:v>34335</c:v>
                </c:pt>
                <c:pt idx="5">
                  <c:v>34700</c:v>
                </c:pt>
                <c:pt idx="6">
                  <c:v>35065</c:v>
                </c:pt>
                <c:pt idx="7">
                  <c:v>35431</c:v>
                </c:pt>
                <c:pt idx="8">
                  <c:v>35796</c:v>
                </c:pt>
                <c:pt idx="9">
                  <c:v>36161</c:v>
                </c:pt>
                <c:pt idx="10">
                  <c:v>36526</c:v>
                </c:pt>
                <c:pt idx="11">
                  <c:v>36892</c:v>
                </c:pt>
                <c:pt idx="12">
                  <c:v>37257</c:v>
                </c:pt>
                <c:pt idx="13">
                  <c:v>37622</c:v>
                </c:pt>
                <c:pt idx="14">
                  <c:v>37987</c:v>
                </c:pt>
                <c:pt idx="15">
                  <c:v>38353</c:v>
                </c:pt>
                <c:pt idx="16">
                  <c:v>38718</c:v>
                </c:pt>
                <c:pt idx="17">
                  <c:v>39083</c:v>
                </c:pt>
                <c:pt idx="18">
                  <c:v>39448</c:v>
                </c:pt>
                <c:pt idx="19">
                  <c:v>39814</c:v>
                </c:pt>
                <c:pt idx="20">
                  <c:v>40179</c:v>
                </c:pt>
                <c:pt idx="21">
                  <c:v>40544</c:v>
                </c:pt>
                <c:pt idx="22">
                  <c:v>40909</c:v>
                </c:pt>
                <c:pt idx="23">
                  <c:v>41275</c:v>
                </c:pt>
                <c:pt idx="24">
                  <c:v>41640</c:v>
                </c:pt>
                <c:pt idx="25">
                  <c:v>42005</c:v>
                </c:pt>
                <c:pt idx="26">
                  <c:v>42370</c:v>
                </c:pt>
                <c:pt idx="27">
                  <c:v>42736</c:v>
                </c:pt>
                <c:pt idx="28">
                  <c:v>43101</c:v>
                </c:pt>
                <c:pt idx="29">
                  <c:v>43466</c:v>
                </c:pt>
              </c:numCache>
            </c:numRef>
          </c:xVal>
          <c:yVal>
            <c:numRef>
              <c:f>[hdb_resale_flat_prices_data.xlsx]Sheet2!$B$2:$B$31</c:f>
              <c:numCache>
                <c:formatCode>General</c:formatCode>
                <c:ptCount val="30"/>
                <c:pt idx="0">
                  <c:v>52500</c:v>
                </c:pt>
                <c:pt idx="1">
                  <c:v>56900</c:v>
                </c:pt>
                <c:pt idx="2">
                  <c:v>64000</c:v>
                </c:pt>
                <c:pt idx="3">
                  <c:v>103000</c:v>
                </c:pt>
                <c:pt idx="4">
                  <c:v>152000</c:v>
                </c:pt>
                <c:pt idx="5">
                  <c:v>188000</c:v>
                </c:pt>
                <c:pt idx="6">
                  <c:v>248000</c:v>
                </c:pt>
                <c:pt idx="7">
                  <c:v>290000</c:v>
                </c:pt>
                <c:pt idx="8">
                  <c:v>240000</c:v>
                </c:pt>
                <c:pt idx="9">
                  <c:v>236000</c:v>
                </c:pt>
                <c:pt idx="10">
                  <c:v>239000</c:v>
                </c:pt>
                <c:pt idx="11">
                  <c:v>225000</c:v>
                </c:pt>
                <c:pt idx="12">
                  <c:v>215000</c:v>
                </c:pt>
                <c:pt idx="13">
                  <c:v>217000</c:v>
                </c:pt>
                <c:pt idx="14">
                  <c:v>223500</c:v>
                </c:pt>
                <c:pt idx="15">
                  <c:v>225000</c:v>
                </c:pt>
                <c:pt idx="16">
                  <c:v>228000</c:v>
                </c:pt>
                <c:pt idx="17">
                  <c:v>250000</c:v>
                </c:pt>
                <c:pt idx="18">
                  <c:v>305000</c:v>
                </c:pt>
                <c:pt idx="19">
                  <c:v>330000</c:v>
                </c:pt>
                <c:pt idx="20">
                  <c:v>365800</c:v>
                </c:pt>
                <c:pt idx="21">
                  <c:v>410000</c:v>
                </c:pt>
                <c:pt idx="22">
                  <c:v>445000</c:v>
                </c:pt>
                <c:pt idx="23">
                  <c:v>455000</c:v>
                </c:pt>
                <c:pt idx="24">
                  <c:v>420000</c:v>
                </c:pt>
                <c:pt idx="25">
                  <c:v>405000</c:v>
                </c:pt>
                <c:pt idx="26">
                  <c:v>410000</c:v>
                </c:pt>
                <c:pt idx="27">
                  <c:v>410000</c:v>
                </c:pt>
                <c:pt idx="28">
                  <c:v>408000</c:v>
                </c:pt>
                <c:pt idx="29">
                  <c:v>395000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931-46B3-8342-C152B3FE4739}"/>
            </c:ext>
          </c:extLst>
        </c:ser>
        <c:ser>
          <c:idx val="0"/>
          <c:order val="1"/>
          <c:tx>
            <c:v>13to19</c:v>
          </c:tx>
          <c:spPr>
            <a:ln w="44450"/>
          </c:spPr>
          <c:marker>
            <c:symbol val="none"/>
          </c:marker>
          <c:xVal>
            <c:numRef>
              <c:f>[hdb_resale_flat_prices_data.xlsx]Sheet2!$A$25:$A$31</c:f>
              <c:numCache>
                <c:formatCode>yyyy</c:formatCode>
                <c:ptCount val="7"/>
                <c:pt idx="0">
                  <c:v>41275</c:v>
                </c:pt>
                <c:pt idx="1">
                  <c:v>41640</c:v>
                </c:pt>
                <c:pt idx="2">
                  <c:v>42005</c:v>
                </c:pt>
                <c:pt idx="3">
                  <c:v>42370</c:v>
                </c:pt>
                <c:pt idx="4">
                  <c:v>42736</c:v>
                </c:pt>
                <c:pt idx="5">
                  <c:v>43101</c:v>
                </c:pt>
                <c:pt idx="6">
                  <c:v>43466</c:v>
                </c:pt>
              </c:numCache>
            </c:numRef>
          </c:xVal>
          <c:yVal>
            <c:numRef>
              <c:f>[hdb_resale_flat_prices_data.xlsx]Sheet2!$B$25:$B$31</c:f>
              <c:numCache>
                <c:formatCode>General</c:formatCode>
                <c:ptCount val="7"/>
                <c:pt idx="0">
                  <c:v>455000</c:v>
                </c:pt>
                <c:pt idx="1">
                  <c:v>420000</c:v>
                </c:pt>
                <c:pt idx="2">
                  <c:v>405000</c:v>
                </c:pt>
                <c:pt idx="3">
                  <c:v>410000</c:v>
                </c:pt>
                <c:pt idx="4">
                  <c:v>410000</c:v>
                </c:pt>
                <c:pt idx="5">
                  <c:v>408000</c:v>
                </c:pt>
                <c:pt idx="6">
                  <c:v>395000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931-46B3-8342-C152B3FE47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9484384"/>
        <c:axId val="329485368"/>
      </c:scatterChart>
      <c:valAx>
        <c:axId val="329484384"/>
        <c:scaling>
          <c:orientation val="minMax"/>
          <c:min val="33239"/>
        </c:scaling>
        <c:delete val="1"/>
        <c:axPos val="b"/>
        <c:numFmt formatCode="yyyy" sourceLinked="1"/>
        <c:majorTickMark val="none"/>
        <c:minorTickMark val="none"/>
        <c:tickLblPos val="nextTo"/>
        <c:crossAx val="329485368"/>
        <c:crosses val="autoZero"/>
        <c:crossBetween val="midCat"/>
        <c:majorUnit val="600"/>
        <c:minorUnit val="200"/>
      </c:valAx>
      <c:valAx>
        <c:axId val="3294853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9484384"/>
        <c:crossesAt val="1990"/>
        <c:crossBetween val="midCat"/>
        <c:majorUnit val="5000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0.009</cdr:x>
      <cdr:y>0.38508</cdr:y>
    </cdr:from>
    <cdr:to>
      <cdr:x>0.27781</cdr:x>
      <cdr:y>1</cdr:y>
    </cdr:to>
    <cdr:grpSp>
      <cdr:nvGrpSpPr>
        <cdr:cNvPr id="4" name="Group 3">
          <a:extLst xmlns:a="http://schemas.openxmlformats.org/drawingml/2006/main">
            <a:ext uri="{FF2B5EF4-FFF2-40B4-BE49-F238E27FC236}">
              <a16:creationId xmlns:a16="http://schemas.microsoft.com/office/drawing/2014/main" id="{9330230B-DDA8-40F8-B46A-98ADBEEA0AA0}"/>
            </a:ext>
          </a:extLst>
        </cdr:cNvPr>
        <cdr:cNvGrpSpPr/>
      </cdr:nvGrpSpPr>
      <cdr:grpSpPr>
        <a:xfrm xmlns:a="http://schemas.openxmlformats.org/drawingml/2006/main">
          <a:off x="88640" y="2492406"/>
          <a:ext cx="2647469" cy="3980030"/>
          <a:chOff x="66675" y="2032000"/>
          <a:chExt cx="1990725" cy="3244850"/>
        </a:xfrm>
      </cdr:grpSpPr>
      <cdr:sp macro="" textlink="">
        <cdr:nvSpPr>
          <cdr:cNvPr id="2" name="TextBox 1">
            <a:extLst xmlns:a="http://schemas.openxmlformats.org/drawingml/2006/main">
              <a:ext uri="{FF2B5EF4-FFF2-40B4-BE49-F238E27FC236}">
                <a16:creationId xmlns:a16="http://schemas.microsoft.com/office/drawing/2014/main" id="{FCCA48EB-CC1E-42D4-8BBF-03581FA7FC0F}"/>
              </a:ext>
            </a:extLst>
          </cdr:cNvPr>
          <cdr:cNvSpPr txBox="1"/>
        </cdr:nvSpPr>
        <cdr:spPr>
          <a:xfrm xmlns:a="http://schemas.openxmlformats.org/drawingml/2006/main">
            <a:off x="66675" y="4638675"/>
            <a:ext cx="781050" cy="638175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r>
              <a:rPr lang="en-SG" sz="1600" b="1" dirty="0"/>
              <a:t>1990</a:t>
            </a:r>
          </a:p>
          <a:p xmlns:a="http://schemas.openxmlformats.org/drawingml/2006/main">
            <a:r>
              <a:rPr lang="en-SG" sz="1600" dirty="0"/>
              <a:t>57K</a:t>
            </a:r>
          </a:p>
        </cdr:txBody>
      </cdr:sp>
      <cdr:sp macro="" textlink="">
        <cdr:nvSpPr>
          <cdr:cNvPr id="3" name="TextBox 1">
            <a:extLst xmlns:a="http://schemas.openxmlformats.org/drawingml/2006/main">
              <a:ext uri="{FF2B5EF4-FFF2-40B4-BE49-F238E27FC236}">
                <a16:creationId xmlns:a16="http://schemas.microsoft.com/office/drawing/2014/main" id="{B3607E2C-DFFC-4CA9-93A0-D8ED509297BD}"/>
              </a:ext>
            </a:extLst>
          </cdr:cNvPr>
          <cdr:cNvSpPr txBox="1"/>
        </cdr:nvSpPr>
        <cdr:spPr>
          <a:xfrm xmlns:a="http://schemas.openxmlformats.org/drawingml/2006/main">
            <a:off x="1384300" y="2032000"/>
            <a:ext cx="673100" cy="638175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SG" sz="1600" b="1" dirty="0"/>
              <a:t>1997</a:t>
            </a:r>
          </a:p>
          <a:p xmlns:a="http://schemas.openxmlformats.org/drawingml/2006/main">
            <a:r>
              <a:rPr lang="en-SG" sz="1600" dirty="0"/>
              <a:t>290K</a:t>
            </a: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0.18692</cdr:x>
      <cdr:y>0.38508</cdr:y>
    </cdr:from>
    <cdr:to>
      <cdr:x>0.58263</cdr:x>
      <cdr:y>0.75632</cdr:y>
    </cdr:to>
    <cdr:grpSp>
      <cdr:nvGrpSpPr>
        <cdr:cNvPr id="4" name="Group 3">
          <a:extLst xmlns:a="http://schemas.openxmlformats.org/drawingml/2006/main">
            <a:ext uri="{FF2B5EF4-FFF2-40B4-BE49-F238E27FC236}">
              <a16:creationId xmlns:a16="http://schemas.microsoft.com/office/drawing/2014/main" id="{9330230B-DDA8-40F8-B46A-98ADBEEA0AA0}"/>
            </a:ext>
          </a:extLst>
        </cdr:cNvPr>
        <cdr:cNvGrpSpPr/>
      </cdr:nvGrpSpPr>
      <cdr:grpSpPr>
        <a:xfrm xmlns:a="http://schemas.openxmlformats.org/drawingml/2006/main">
          <a:off x="1832212" y="2492406"/>
          <a:ext cx="3878797" cy="2402827"/>
          <a:chOff x="1384300" y="2032000"/>
          <a:chExt cx="2930528" cy="1958972"/>
        </a:xfrm>
      </cdr:grpSpPr>
      <cdr:sp macro="" textlink="">
        <cdr:nvSpPr>
          <cdr:cNvPr id="2" name="TextBox 1">
            <a:extLst xmlns:a="http://schemas.openxmlformats.org/drawingml/2006/main">
              <a:ext uri="{FF2B5EF4-FFF2-40B4-BE49-F238E27FC236}">
                <a16:creationId xmlns:a16="http://schemas.microsoft.com/office/drawing/2014/main" id="{FCCA48EB-CC1E-42D4-8BBF-03581FA7FC0F}"/>
              </a:ext>
            </a:extLst>
          </cdr:cNvPr>
          <cdr:cNvSpPr txBox="1"/>
        </cdr:nvSpPr>
        <cdr:spPr>
          <a:xfrm xmlns:a="http://schemas.openxmlformats.org/drawingml/2006/main">
            <a:off x="3533778" y="3352797"/>
            <a:ext cx="781050" cy="638175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r>
              <a:rPr lang="en-SG" sz="1600" b="1" dirty="0"/>
              <a:t>2006</a:t>
            </a:r>
          </a:p>
          <a:p xmlns:a="http://schemas.openxmlformats.org/drawingml/2006/main">
            <a:r>
              <a:rPr lang="en-SG" sz="1600" dirty="0"/>
              <a:t>228K</a:t>
            </a:r>
          </a:p>
        </cdr:txBody>
      </cdr:sp>
      <cdr:sp macro="" textlink="">
        <cdr:nvSpPr>
          <cdr:cNvPr id="3" name="TextBox 1">
            <a:extLst xmlns:a="http://schemas.openxmlformats.org/drawingml/2006/main">
              <a:ext uri="{FF2B5EF4-FFF2-40B4-BE49-F238E27FC236}">
                <a16:creationId xmlns:a16="http://schemas.microsoft.com/office/drawing/2014/main" id="{B3607E2C-DFFC-4CA9-93A0-D8ED509297BD}"/>
              </a:ext>
            </a:extLst>
          </cdr:cNvPr>
          <cdr:cNvSpPr txBox="1"/>
        </cdr:nvSpPr>
        <cdr:spPr>
          <a:xfrm xmlns:a="http://schemas.openxmlformats.org/drawingml/2006/main">
            <a:off x="1384300" y="2032000"/>
            <a:ext cx="673100" cy="638175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SG" sz="1600" b="1" dirty="0"/>
              <a:t>1997</a:t>
            </a:r>
          </a:p>
          <a:p xmlns:a="http://schemas.openxmlformats.org/drawingml/2006/main">
            <a:r>
              <a:rPr lang="en-SG" sz="1600" dirty="0"/>
              <a:t>290K</a:t>
            </a:r>
          </a:p>
        </cdr:txBody>
      </cdr:sp>
    </cdr:grp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0.47716</cdr:x>
      <cdr:y>0.30927</cdr:y>
    </cdr:from>
    <cdr:to>
      <cdr:x>0.78585</cdr:x>
      <cdr:y>0.75632</cdr:y>
    </cdr:to>
    <cdr:grpSp>
      <cdr:nvGrpSpPr>
        <cdr:cNvPr id="4" name="Group 3">
          <a:extLst xmlns:a="http://schemas.openxmlformats.org/drawingml/2006/main">
            <a:ext uri="{FF2B5EF4-FFF2-40B4-BE49-F238E27FC236}">
              <a16:creationId xmlns:a16="http://schemas.microsoft.com/office/drawing/2014/main" id="{9330230B-DDA8-40F8-B46A-98ADBEEA0AA0}"/>
            </a:ext>
          </a:extLst>
        </cdr:cNvPr>
        <cdr:cNvGrpSpPr/>
      </cdr:nvGrpSpPr>
      <cdr:grpSpPr>
        <a:xfrm xmlns:a="http://schemas.openxmlformats.org/drawingml/2006/main">
          <a:off x="4677179" y="2001730"/>
          <a:ext cx="3025816" cy="2893503"/>
          <a:chOff x="3533778" y="1631951"/>
          <a:chExt cx="2286027" cy="2359021"/>
        </a:xfrm>
      </cdr:grpSpPr>
      <cdr:sp macro="" textlink="">
        <cdr:nvSpPr>
          <cdr:cNvPr id="2" name="TextBox 1">
            <a:extLst xmlns:a="http://schemas.openxmlformats.org/drawingml/2006/main">
              <a:ext uri="{FF2B5EF4-FFF2-40B4-BE49-F238E27FC236}">
                <a16:creationId xmlns:a16="http://schemas.microsoft.com/office/drawing/2014/main" id="{FCCA48EB-CC1E-42D4-8BBF-03581FA7FC0F}"/>
              </a:ext>
            </a:extLst>
          </cdr:cNvPr>
          <cdr:cNvSpPr txBox="1"/>
        </cdr:nvSpPr>
        <cdr:spPr>
          <a:xfrm xmlns:a="http://schemas.openxmlformats.org/drawingml/2006/main">
            <a:off x="3533778" y="3352797"/>
            <a:ext cx="781050" cy="638175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r>
              <a:rPr lang="en-SG" sz="1600" b="1" dirty="0"/>
              <a:t>2006</a:t>
            </a:r>
          </a:p>
          <a:p xmlns:a="http://schemas.openxmlformats.org/drawingml/2006/main">
            <a:r>
              <a:rPr lang="en-SG" sz="1600" dirty="0"/>
              <a:t>228K</a:t>
            </a:r>
          </a:p>
        </cdr:txBody>
      </cdr:sp>
      <cdr:sp macro="" textlink="">
        <cdr:nvSpPr>
          <cdr:cNvPr id="3" name="TextBox 1">
            <a:extLst xmlns:a="http://schemas.openxmlformats.org/drawingml/2006/main">
              <a:ext uri="{FF2B5EF4-FFF2-40B4-BE49-F238E27FC236}">
                <a16:creationId xmlns:a16="http://schemas.microsoft.com/office/drawing/2014/main" id="{B3607E2C-DFFC-4CA9-93A0-D8ED509297BD}"/>
              </a:ext>
            </a:extLst>
          </cdr:cNvPr>
          <cdr:cNvSpPr txBox="1"/>
        </cdr:nvSpPr>
        <cdr:spPr>
          <a:xfrm xmlns:a="http://schemas.openxmlformats.org/drawingml/2006/main">
            <a:off x="5146705" y="1631951"/>
            <a:ext cx="673100" cy="638175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SG" sz="1600" b="1" dirty="0"/>
              <a:t>2013</a:t>
            </a:r>
          </a:p>
          <a:p xmlns:a="http://schemas.openxmlformats.org/drawingml/2006/main">
            <a:r>
              <a:rPr lang="en-SG" sz="1600" dirty="0"/>
              <a:t>455K</a:t>
            </a:r>
          </a:p>
        </cdr:txBody>
      </cdr:sp>
    </cdr:grp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0.69496</cdr:x>
      <cdr:y>0.30927</cdr:y>
    </cdr:from>
    <cdr:to>
      <cdr:x>0.99383</cdr:x>
      <cdr:y>0.47473</cdr:y>
    </cdr:to>
    <cdr:grpSp>
      <cdr:nvGrpSpPr>
        <cdr:cNvPr id="4" name="Group 3">
          <a:extLst xmlns:a="http://schemas.openxmlformats.org/drawingml/2006/main">
            <a:ext uri="{FF2B5EF4-FFF2-40B4-BE49-F238E27FC236}">
              <a16:creationId xmlns:a16="http://schemas.microsoft.com/office/drawing/2014/main" id="{9330230B-DDA8-40F8-B46A-98ADBEEA0AA0}"/>
            </a:ext>
          </a:extLst>
        </cdr:cNvPr>
        <cdr:cNvGrpSpPr/>
      </cdr:nvGrpSpPr>
      <cdr:grpSpPr>
        <a:xfrm xmlns:a="http://schemas.openxmlformats.org/drawingml/2006/main">
          <a:off x="6812081" y="2001730"/>
          <a:ext cx="2929559" cy="1070930"/>
          <a:chOff x="5146705" y="1631951"/>
          <a:chExt cx="2213323" cy="873117"/>
        </a:xfrm>
      </cdr:grpSpPr>
      <cdr:sp macro="" textlink="">
        <cdr:nvSpPr>
          <cdr:cNvPr id="2" name="TextBox 1">
            <a:extLst xmlns:a="http://schemas.openxmlformats.org/drawingml/2006/main">
              <a:ext uri="{FF2B5EF4-FFF2-40B4-BE49-F238E27FC236}">
                <a16:creationId xmlns:a16="http://schemas.microsoft.com/office/drawing/2014/main" id="{FCCA48EB-CC1E-42D4-8BBF-03581FA7FC0F}"/>
              </a:ext>
            </a:extLst>
          </cdr:cNvPr>
          <cdr:cNvSpPr txBox="1"/>
        </cdr:nvSpPr>
        <cdr:spPr>
          <a:xfrm xmlns:a="http://schemas.openxmlformats.org/drawingml/2006/main">
            <a:off x="6578978" y="1866893"/>
            <a:ext cx="781050" cy="638175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r>
              <a:rPr lang="en-SG" sz="1600" b="1" dirty="0"/>
              <a:t>2019</a:t>
            </a:r>
          </a:p>
          <a:p xmlns:a="http://schemas.openxmlformats.org/drawingml/2006/main">
            <a:r>
              <a:rPr lang="en-SG" sz="1600" dirty="0"/>
              <a:t>395K</a:t>
            </a:r>
          </a:p>
        </cdr:txBody>
      </cdr:sp>
      <cdr:sp macro="" textlink="">
        <cdr:nvSpPr>
          <cdr:cNvPr id="3" name="TextBox 1">
            <a:extLst xmlns:a="http://schemas.openxmlformats.org/drawingml/2006/main">
              <a:ext uri="{FF2B5EF4-FFF2-40B4-BE49-F238E27FC236}">
                <a16:creationId xmlns:a16="http://schemas.microsoft.com/office/drawing/2014/main" id="{B3607E2C-DFFC-4CA9-93A0-D8ED509297BD}"/>
              </a:ext>
            </a:extLst>
          </cdr:cNvPr>
          <cdr:cNvSpPr txBox="1"/>
        </cdr:nvSpPr>
        <cdr:spPr>
          <a:xfrm xmlns:a="http://schemas.openxmlformats.org/drawingml/2006/main">
            <a:off x="5146705" y="1631951"/>
            <a:ext cx="673100" cy="638175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SG" sz="1600" b="1" dirty="0"/>
              <a:t>2013</a:t>
            </a:r>
          </a:p>
          <a:p xmlns:a="http://schemas.openxmlformats.org/drawingml/2006/main">
            <a:r>
              <a:rPr lang="en-SG" sz="1600" dirty="0"/>
              <a:t>455K</a:t>
            </a:r>
          </a:p>
        </cdr:txBody>
      </cdr:sp>
    </cdr:grp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491A2-5B30-46A6-98D2-89CB820B8AE4}" type="datetimeFigureOut">
              <a:rPr lang="en-SG" smtClean="0"/>
              <a:t>24/4/2019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63BD-3EE2-4E0A-AA32-ED93EEC7F8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707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491A2-5B30-46A6-98D2-89CB820B8AE4}" type="datetimeFigureOut">
              <a:rPr lang="en-SG" smtClean="0"/>
              <a:t>24/4/2019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63BD-3EE2-4E0A-AA32-ED93EEC7F8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6429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491A2-5B30-46A6-98D2-89CB820B8AE4}" type="datetimeFigureOut">
              <a:rPr lang="en-SG" smtClean="0"/>
              <a:t>24/4/2019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63BD-3EE2-4E0A-AA32-ED93EEC7F8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4974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491A2-5B30-46A6-98D2-89CB820B8AE4}" type="datetimeFigureOut">
              <a:rPr lang="en-SG" smtClean="0"/>
              <a:t>24/4/2019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63BD-3EE2-4E0A-AA32-ED93EEC7F8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452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491A2-5B30-46A6-98D2-89CB820B8AE4}" type="datetimeFigureOut">
              <a:rPr lang="en-SG" smtClean="0"/>
              <a:t>24/4/2019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63BD-3EE2-4E0A-AA32-ED93EEC7F8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042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491A2-5B30-46A6-98D2-89CB820B8AE4}" type="datetimeFigureOut">
              <a:rPr lang="en-SG" smtClean="0"/>
              <a:t>24/4/2019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63BD-3EE2-4E0A-AA32-ED93EEC7F8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4701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491A2-5B30-46A6-98D2-89CB820B8AE4}" type="datetimeFigureOut">
              <a:rPr lang="en-SG" smtClean="0"/>
              <a:t>24/4/2019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63BD-3EE2-4E0A-AA32-ED93EEC7F8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7779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491A2-5B30-46A6-98D2-89CB820B8AE4}" type="datetimeFigureOut">
              <a:rPr lang="en-SG" smtClean="0"/>
              <a:t>24/4/2019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63BD-3EE2-4E0A-AA32-ED93EEC7F8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1544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491A2-5B30-46A6-98D2-89CB820B8AE4}" type="datetimeFigureOut">
              <a:rPr lang="en-SG" smtClean="0"/>
              <a:t>24/4/2019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63BD-3EE2-4E0A-AA32-ED93EEC7F8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2599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491A2-5B30-46A6-98D2-89CB820B8AE4}" type="datetimeFigureOut">
              <a:rPr lang="en-SG" smtClean="0"/>
              <a:t>24/4/2019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63BD-3EE2-4E0A-AA32-ED93EEC7F8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766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491A2-5B30-46A6-98D2-89CB820B8AE4}" type="datetimeFigureOut">
              <a:rPr lang="en-SG" smtClean="0"/>
              <a:t>24/4/2019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563BD-3EE2-4E0A-AA32-ED93EEC7F8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6895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491A2-5B30-46A6-98D2-89CB820B8AE4}" type="datetimeFigureOut">
              <a:rPr lang="en-SG" smtClean="0"/>
              <a:t>24/4/2019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563BD-3EE2-4E0A-AA32-ED93EEC7F8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5183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2" t="570" r="9516" b="-570"/>
          <a:stretch/>
        </p:blipFill>
        <p:spPr>
          <a:xfrm>
            <a:off x="-1" y="-1"/>
            <a:ext cx="6718435" cy="690331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791568" y="2828835"/>
            <a:ext cx="5337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Singapore HDB Resale Analysis</a:t>
            </a:r>
            <a:endParaRPr lang="en-SG" sz="3600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4" y="6344282"/>
            <a:ext cx="340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~800k HDB resale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since 1990 </a:t>
            </a:r>
            <a:endParaRPr lang="en-S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28489" y="4360245"/>
            <a:ext cx="2464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Feng Dan</a:t>
            </a:r>
            <a:endParaRPr lang="en-SG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963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5B2123-74B0-410E-839A-252AA898ED2C}"/>
              </a:ext>
            </a:extLst>
          </p:cNvPr>
          <p:cNvSpPr/>
          <p:nvPr/>
        </p:nvSpPr>
        <p:spPr>
          <a:xfrm>
            <a:off x="1649696" y="129853"/>
            <a:ext cx="8934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History of HDB resale records density map (1900 to now)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pic>
        <p:nvPicPr>
          <p:cNvPr id="7" name="hdb_resale_history">
            <a:hlinkClick r:id="" action="ppaction://media"/>
            <a:extLst>
              <a:ext uri="{FF2B5EF4-FFF2-40B4-BE49-F238E27FC236}">
                <a16:creationId xmlns:a16="http://schemas.microsoft.com/office/drawing/2014/main" id="{9F42640B-261F-41D0-B409-BA460E041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384" y="1045795"/>
            <a:ext cx="7370409" cy="4992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A5C497-5A0D-485E-8F74-3DBEE2C2B3E2}"/>
              </a:ext>
            </a:extLst>
          </p:cNvPr>
          <p:cNvSpPr txBox="1"/>
          <p:nvPr/>
        </p:nvSpPr>
        <p:spPr>
          <a:xfrm>
            <a:off x="7950926" y="3709238"/>
            <a:ext cx="36256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Video shows:</a:t>
            </a:r>
          </a:p>
          <a:p>
            <a:endParaRPr lang="en-SG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S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Number of the transactions decreased after 2013</a:t>
            </a:r>
          </a:p>
          <a:p>
            <a:endParaRPr lang="en-SG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S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Number of transactions increased from 2017, especially in </a:t>
            </a:r>
            <a:r>
              <a:rPr lang="en-SG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Punggol </a:t>
            </a:r>
            <a:r>
              <a:rPr lang="en-S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SG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Jurong West </a:t>
            </a:r>
            <a:r>
              <a:rPr lang="en-S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5329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4A58355-AA1E-4AB3-AA62-BDA20D6052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7482744"/>
              </p:ext>
            </p:extLst>
          </p:nvPr>
        </p:nvGraphicFramePr>
        <p:xfrm>
          <a:off x="1171574" y="192782"/>
          <a:ext cx="9848851" cy="6472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2569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6CAFC7E-A42C-42C1-9393-234B1CFE8B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5107961"/>
              </p:ext>
            </p:extLst>
          </p:nvPr>
        </p:nvGraphicFramePr>
        <p:xfrm>
          <a:off x="1194940" y="192782"/>
          <a:ext cx="9802119" cy="6472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3833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C7147F7-A36E-4B4A-8168-B0E929FB6E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6687356"/>
              </p:ext>
            </p:extLst>
          </p:nvPr>
        </p:nvGraphicFramePr>
        <p:xfrm>
          <a:off x="1194940" y="192782"/>
          <a:ext cx="9802119" cy="6472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18781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CC7ACBF-FA9E-4158-A6CC-00FA1F6BC1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495462"/>
              </p:ext>
            </p:extLst>
          </p:nvPr>
        </p:nvGraphicFramePr>
        <p:xfrm>
          <a:off x="1194940" y="192782"/>
          <a:ext cx="9802119" cy="6472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5505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" r="11961" b="6246"/>
          <a:stretch/>
        </p:blipFill>
        <p:spPr>
          <a:xfrm>
            <a:off x="2069433" y="708501"/>
            <a:ext cx="8094846" cy="59618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1283" y="6112042"/>
            <a:ext cx="1482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B19320"/>
                </a:solidFill>
              </a:rPr>
              <a:t>1990</a:t>
            </a:r>
          </a:p>
          <a:p>
            <a:r>
              <a:rPr lang="en-US" altLang="zh-CN" dirty="0">
                <a:solidFill>
                  <a:srgbClr val="B19320"/>
                </a:solidFill>
              </a:rPr>
              <a:t>$46,500</a:t>
            </a:r>
            <a:endParaRPr lang="en-SG" dirty="0">
              <a:solidFill>
                <a:srgbClr val="B1932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2790" y="1336308"/>
            <a:ext cx="1482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B19320"/>
                </a:solidFill>
              </a:rPr>
              <a:t>2019</a:t>
            </a:r>
          </a:p>
          <a:p>
            <a:r>
              <a:rPr lang="en-US" altLang="zh-CN" dirty="0">
                <a:solidFill>
                  <a:srgbClr val="B19320"/>
                </a:solidFill>
              </a:rPr>
              <a:t>$725,000</a:t>
            </a:r>
            <a:endParaRPr lang="en-SG" dirty="0">
              <a:solidFill>
                <a:srgbClr val="B1932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49696" y="129853"/>
            <a:ext cx="89343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>
                <a:solidFill>
                  <a:srgbClr val="B19320"/>
                </a:solidFill>
              </a:rPr>
              <a:t>BUKIT TIMAH </a:t>
            </a:r>
            <a:r>
              <a:rPr lang="en-US" sz="2400" dirty="0"/>
              <a:t>has the largest </a:t>
            </a:r>
            <a:r>
              <a:rPr lang="en-US" altLang="zh-CN" sz="2400" dirty="0"/>
              <a:t>increase</a:t>
            </a:r>
            <a:r>
              <a:rPr lang="en-US" sz="2400" dirty="0"/>
              <a:t> in price</a:t>
            </a:r>
            <a:endParaRPr 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1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" r="11961" b="6246"/>
          <a:stretch/>
        </p:blipFill>
        <p:spPr>
          <a:xfrm>
            <a:off x="2069433" y="708501"/>
            <a:ext cx="8094846" cy="59618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7972" y="6023976"/>
            <a:ext cx="1482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B79C34"/>
                </a:solidFill>
              </a:rPr>
              <a:t>1990</a:t>
            </a:r>
          </a:p>
          <a:p>
            <a:r>
              <a:rPr lang="en-US" altLang="zh-CN" dirty="0">
                <a:solidFill>
                  <a:srgbClr val="B79C34"/>
                </a:solidFill>
              </a:rPr>
              <a:t>$60,000</a:t>
            </a:r>
            <a:endParaRPr lang="en-SG" dirty="0">
              <a:solidFill>
                <a:srgbClr val="B79C3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83502" y="4002506"/>
            <a:ext cx="1482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B79C34"/>
                </a:solidFill>
              </a:rPr>
              <a:t>2019</a:t>
            </a:r>
          </a:p>
          <a:p>
            <a:r>
              <a:rPr lang="en-US" altLang="zh-CN" dirty="0">
                <a:solidFill>
                  <a:srgbClr val="B79C34"/>
                </a:solidFill>
              </a:rPr>
              <a:t>$328,000</a:t>
            </a:r>
            <a:endParaRPr lang="en-SG" dirty="0">
              <a:solidFill>
                <a:srgbClr val="B79C34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49696" y="129853"/>
            <a:ext cx="89343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>
                <a:solidFill>
                  <a:srgbClr val="B79C34"/>
                </a:solidFill>
              </a:rPr>
              <a:t>YISHUN</a:t>
            </a:r>
            <a:r>
              <a:rPr lang="en-US" sz="2800" b="1" dirty="0">
                <a:solidFill>
                  <a:srgbClr val="B19320"/>
                </a:solidFill>
              </a:rPr>
              <a:t> </a:t>
            </a:r>
            <a:r>
              <a:rPr lang="en-US" sz="2400" dirty="0"/>
              <a:t>has the smallest increase in resale price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r="14820" b="5348"/>
          <a:stretch/>
        </p:blipFill>
        <p:spPr>
          <a:xfrm>
            <a:off x="2069433" y="711582"/>
            <a:ext cx="7825338" cy="605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97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131</Words>
  <Application>Microsoft Office PowerPoint</Application>
  <PresentationFormat>Widescreen</PresentationFormat>
  <Paragraphs>39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Feng Dan</cp:lastModifiedBy>
  <cp:revision>14</cp:revision>
  <dcterms:created xsi:type="dcterms:W3CDTF">2019-04-24T08:26:08Z</dcterms:created>
  <dcterms:modified xsi:type="dcterms:W3CDTF">2019-04-24T13:50:53Z</dcterms:modified>
</cp:coreProperties>
</file>